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3" r:id="rId4"/>
    <p:sldId id="265" r:id="rId5"/>
    <p:sldId id="266" r:id="rId6"/>
    <p:sldId id="267" r:id="rId7"/>
    <p:sldId id="268" r:id="rId8"/>
    <p:sldId id="269" r:id="rId9"/>
    <p:sldId id="270"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4/15/2025</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‹Nº›</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4/15/2025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4/15/2025</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4/15/2025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4/15/2025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4/15/2025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4/15/2025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4/15/2025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4/15/2025</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‹Nº›</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4/15/2025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‹Nº›</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CB765-3F96-CB09-C4B4-5350EB14719A}"/>
              </a:ext>
            </a:extLst>
          </p:cNvPr>
          <p:cNvSpPr>
            <a:spLocks noGrp="1"/>
          </p:cNvSpPr>
          <p:nvPr>
            <p:ph type="ctrTitle"/>
          </p:nvPr>
        </p:nvSpPr>
        <p:spPr>
          <a:xfrm>
            <a:off x="1465471" y="1183341"/>
            <a:ext cx="9260541" cy="2631621"/>
          </a:xfrm>
        </p:spPr>
        <p:txBody>
          <a:bodyPr/>
          <a:lstStyle/>
          <a:p>
            <a:r>
              <a:rPr lang="es-MX" sz="3600" b="1" dirty="0"/>
              <a:t>Capitulo 7 - </a:t>
            </a:r>
            <a:r>
              <a:rPr lang="es-MX" sz="3600" b="1" dirty="0" err="1"/>
              <a:t>lessons</a:t>
            </a:r>
            <a:r>
              <a:rPr lang="es-MX" sz="3600" b="1" dirty="0"/>
              <a:t> in </a:t>
            </a:r>
            <a:r>
              <a:rPr lang="es-MX" sz="3600" b="1" dirty="0" err="1"/>
              <a:t>storytelling</a:t>
            </a:r>
            <a:r>
              <a:rPr lang="es-MX" sz="3600" b="1" dirty="0"/>
              <a:t> </a:t>
            </a:r>
            <a:r>
              <a:rPr lang="es-MX" sz="3200" b="1" dirty="0"/>
              <a:t>(Construir historias/presentaciones) </a:t>
            </a:r>
            <a:endParaRPr lang="es-MX" sz="3600" b="1" dirty="0"/>
          </a:p>
        </p:txBody>
      </p:sp>
      <p:sp>
        <p:nvSpPr>
          <p:cNvPr id="3" name="Subtítulo 2">
            <a:extLst>
              <a:ext uri="{FF2B5EF4-FFF2-40B4-BE49-F238E27FC236}">
                <a16:creationId xmlns:a16="http://schemas.microsoft.com/office/drawing/2014/main" id="{F6B88D93-FF12-2A16-89EF-84513594F6B1}"/>
              </a:ext>
            </a:extLst>
          </p:cNvPr>
          <p:cNvSpPr>
            <a:spLocks noGrp="1"/>
          </p:cNvSpPr>
          <p:nvPr>
            <p:ph type="subTitle" idx="1"/>
          </p:nvPr>
        </p:nvSpPr>
        <p:spPr/>
        <p:txBody>
          <a:bodyPr/>
          <a:lstStyle/>
          <a:p>
            <a:r>
              <a:rPr lang="es-MX" b="1" dirty="0"/>
              <a:t>Por: Rodrigo López Hernández</a:t>
            </a:r>
          </a:p>
        </p:txBody>
      </p:sp>
    </p:spTree>
    <p:extLst>
      <p:ext uri="{BB962C8B-B14F-4D97-AF65-F5344CB8AC3E}">
        <p14:creationId xmlns:p14="http://schemas.microsoft.com/office/powerpoint/2010/main" val="2528322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22B44-FCC3-DCC9-1563-7FE716BECE4C}"/>
              </a:ext>
            </a:extLst>
          </p:cNvPr>
          <p:cNvSpPr>
            <a:spLocks noGrp="1"/>
          </p:cNvSpPr>
          <p:nvPr>
            <p:ph type="title"/>
          </p:nvPr>
        </p:nvSpPr>
        <p:spPr>
          <a:xfrm>
            <a:off x="1295400" y="2686050"/>
            <a:ext cx="9601200" cy="1485900"/>
          </a:xfrm>
        </p:spPr>
        <p:txBody>
          <a:bodyPr/>
          <a:lstStyle/>
          <a:p>
            <a:pPr algn="ctr"/>
            <a:r>
              <a:rPr lang="es-MX" b="1" dirty="0"/>
              <a:t>¡Muchas gracias por su atención!</a:t>
            </a:r>
          </a:p>
        </p:txBody>
      </p:sp>
    </p:spTree>
    <p:extLst>
      <p:ext uri="{BB962C8B-B14F-4D97-AF65-F5344CB8AC3E}">
        <p14:creationId xmlns:p14="http://schemas.microsoft.com/office/powerpoint/2010/main" val="2988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CF34-821B-CE06-7CD1-48674C4C871C}"/>
              </a:ext>
            </a:extLst>
          </p:cNvPr>
          <p:cNvSpPr>
            <a:spLocks noGrp="1"/>
          </p:cNvSpPr>
          <p:nvPr>
            <p:ph type="title"/>
          </p:nvPr>
        </p:nvSpPr>
        <p:spPr/>
        <p:txBody>
          <a:bodyPr/>
          <a:lstStyle/>
          <a:p>
            <a:pPr algn="ctr"/>
            <a:r>
              <a:rPr lang="es-MX" b="1" dirty="0"/>
              <a:t>Objetivo del capítulo</a:t>
            </a:r>
          </a:p>
        </p:txBody>
      </p:sp>
      <p:sp>
        <p:nvSpPr>
          <p:cNvPr id="3" name="Marcador de contenido 2">
            <a:extLst>
              <a:ext uri="{FF2B5EF4-FFF2-40B4-BE49-F238E27FC236}">
                <a16:creationId xmlns:a16="http://schemas.microsoft.com/office/drawing/2014/main" id="{CFDDBCE0-E1CE-AF59-5E6A-80BDF354521E}"/>
              </a:ext>
            </a:extLst>
          </p:cNvPr>
          <p:cNvSpPr>
            <a:spLocks noGrp="1"/>
          </p:cNvSpPr>
          <p:nvPr>
            <p:ph idx="1"/>
          </p:nvPr>
        </p:nvSpPr>
        <p:spPr>
          <a:xfrm>
            <a:off x="1515036" y="2859740"/>
            <a:ext cx="4858871" cy="1748118"/>
          </a:xfrm>
        </p:spPr>
        <p:txBody>
          <a:bodyPr>
            <a:normAutofit/>
          </a:bodyPr>
          <a:lstStyle/>
          <a:p>
            <a:pPr marL="0" indent="0" algn="ctr">
              <a:buNone/>
            </a:pPr>
            <a:r>
              <a:rPr lang="es-MX" sz="2400" dirty="0"/>
              <a:t>Resaltar algunas técnicas </a:t>
            </a:r>
            <a:r>
              <a:rPr lang="es-ES" sz="2400" dirty="0"/>
              <a:t>efectivas para comunicar resultados de manera clara durante presentaciones orales.</a:t>
            </a:r>
            <a:endParaRPr lang="es-MX" sz="2400" dirty="0"/>
          </a:p>
          <a:p>
            <a:pPr algn="ctr"/>
            <a:endParaRPr lang="es-MX" sz="2400" dirty="0"/>
          </a:p>
        </p:txBody>
      </p:sp>
      <p:pic>
        <p:nvPicPr>
          <p:cNvPr id="5" name="Imagen 4">
            <a:extLst>
              <a:ext uri="{FF2B5EF4-FFF2-40B4-BE49-F238E27FC236}">
                <a16:creationId xmlns:a16="http://schemas.microsoft.com/office/drawing/2014/main" id="{134D1A25-963C-7382-81ED-F728E1760D4A}"/>
              </a:ext>
            </a:extLst>
          </p:cNvPr>
          <p:cNvPicPr>
            <a:picLocks noChangeAspect="1"/>
          </p:cNvPicPr>
          <p:nvPr/>
        </p:nvPicPr>
        <p:blipFill>
          <a:blip r:embed="rId2"/>
          <a:stretch>
            <a:fillRect/>
          </a:stretch>
        </p:blipFill>
        <p:spPr>
          <a:xfrm>
            <a:off x="7174107" y="2273813"/>
            <a:ext cx="3798693" cy="29199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932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DD6A4-656E-762F-86D5-C00CCC5BD8EC}"/>
              </a:ext>
            </a:extLst>
          </p:cNvPr>
          <p:cNvSpPr>
            <a:spLocks noGrp="1"/>
          </p:cNvSpPr>
          <p:nvPr>
            <p:ph type="title"/>
          </p:nvPr>
        </p:nvSpPr>
        <p:spPr/>
        <p:txBody>
          <a:bodyPr/>
          <a:lstStyle/>
          <a:p>
            <a:pPr algn="ctr"/>
            <a:r>
              <a:rPr lang="es-MX" b="1" dirty="0"/>
              <a:t>Estructura de las historias: </a:t>
            </a:r>
            <a:br>
              <a:rPr lang="es-MX" b="1" dirty="0"/>
            </a:br>
            <a:r>
              <a:rPr lang="es-MX" b="1" dirty="0"/>
              <a:t>Inicio  </a:t>
            </a:r>
          </a:p>
        </p:txBody>
      </p:sp>
      <p:sp>
        <p:nvSpPr>
          <p:cNvPr id="3" name="Marcador de contenido 2">
            <a:extLst>
              <a:ext uri="{FF2B5EF4-FFF2-40B4-BE49-F238E27FC236}">
                <a16:creationId xmlns:a16="http://schemas.microsoft.com/office/drawing/2014/main" id="{1AA55D32-7A04-544A-730A-C19EDD85209E}"/>
              </a:ext>
            </a:extLst>
          </p:cNvPr>
          <p:cNvSpPr>
            <a:spLocks noGrp="1"/>
          </p:cNvSpPr>
          <p:nvPr>
            <p:ph idx="1"/>
          </p:nvPr>
        </p:nvSpPr>
        <p:spPr>
          <a:xfrm>
            <a:off x="1810871" y="2770097"/>
            <a:ext cx="5011271" cy="2494709"/>
          </a:xfrm>
        </p:spPr>
        <p:txBody>
          <a:bodyPr/>
          <a:lstStyle/>
          <a:p>
            <a:pPr marL="0" indent="0" algn="ctr">
              <a:buNone/>
            </a:pPr>
            <a:r>
              <a:rPr lang="es-ES" dirty="0"/>
              <a:t>En esta sección, establecemos los elementos esenciales de la historia: el escenario, el personaje principal, la situación pendiente y el desenlace deseado, logrando que todos estén en un punto de encuentro para que la historia pueda avanzar.</a:t>
            </a:r>
            <a:endParaRPr lang="es-MX" dirty="0"/>
          </a:p>
        </p:txBody>
      </p:sp>
      <p:pic>
        <p:nvPicPr>
          <p:cNvPr id="4" name="Imagen 3">
            <a:extLst>
              <a:ext uri="{FF2B5EF4-FFF2-40B4-BE49-F238E27FC236}">
                <a16:creationId xmlns:a16="http://schemas.microsoft.com/office/drawing/2014/main" id="{007FB748-EBB1-5B2E-79A5-28EAD8005049}"/>
              </a:ext>
            </a:extLst>
          </p:cNvPr>
          <p:cNvPicPr>
            <a:picLocks noChangeAspect="1"/>
          </p:cNvPicPr>
          <p:nvPr/>
        </p:nvPicPr>
        <p:blipFill rotWithShape="1">
          <a:blip r:embed="rId2"/>
          <a:srcRect l="21004" r="20654"/>
          <a:stretch/>
        </p:blipFill>
        <p:spPr>
          <a:xfrm>
            <a:off x="7736541" y="2453915"/>
            <a:ext cx="2770095" cy="27122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042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DD6A4-656E-762F-86D5-C00CCC5BD8EC}"/>
              </a:ext>
            </a:extLst>
          </p:cNvPr>
          <p:cNvSpPr>
            <a:spLocks noGrp="1"/>
          </p:cNvSpPr>
          <p:nvPr>
            <p:ph type="title"/>
          </p:nvPr>
        </p:nvSpPr>
        <p:spPr/>
        <p:txBody>
          <a:bodyPr/>
          <a:lstStyle/>
          <a:p>
            <a:pPr algn="ctr"/>
            <a:r>
              <a:rPr lang="es-MX" b="1" dirty="0"/>
              <a:t>Estructura de las historias: </a:t>
            </a:r>
            <a:br>
              <a:rPr lang="es-MX" b="1" dirty="0"/>
            </a:br>
            <a:r>
              <a:rPr lang="es-MX" b="1" dirty="0"/>
              <a:t>Desarrollo  </a:t>
            </a:r>
          </a:p>
        </p:txBody>
      </p:sp>
      <p:sp>
        <p:nvSpPr>
          <p:cNvPr id="3" name="Marcador de contenido 2">
            <a:extLst>
              <a:ext uri="{FF2B5EF4-FFF2-40B4-BE49-F238E27FC236}">
                <a16:creationId xmlns:a16="http://schemas.microsoft.com/office/drawing/2014/main" id="{1AA55D32-7A04-544A-730A-C19EDD85209E}"/>
              </a:ext>
            </a:extLst>
          </p:cNvPr>
          <p:cNvSpPr>
            <a:spLocks noGrp="1"/>
          </p:cNvSpPr>
          <p:nvPr>
            <p:ph idx="1"/>
          </p:nvPr>
        </p:nvSpPr>
        <p:spPr>
          <a:xfrm>
            <a:off x="1648383" y="2436019"/>
            <a:ext cx="5011271" cy="3045758"/>
          </a:xfrm>
        </p:spPr>
        <p:txBody>
          <a:bodyPr>
            <a:normAutofit/>
          </a:bodyPr>
          <a:lstStyle/>
          <a:p>
            <a:pPr marL="0" indent="0" algn="ctr">
              <a:buNone/>
            </a:pPr>
            <a:r>
              <a:rPr lang="es-ES" dirty="0"/>
              <a:t>Una vez preparado el escenario, la mayor parte de la comunicación desarrolla aún más "lo que podría ser", con el objetivo de convencer a la audiencia de la necesidad de actuar. </a:t>
            </a:r>
          </a:p>
          <a:p>
            <a:pPr marL="0" indent="0" algn="ctr">
              <a:buNone/>
            </a:pPr>
            <a:r>
              <a:rPr lang="es-ES" dirty="0"/>
              <a:t>Se debe convencer por qué deberían aceptar la solución que se está proponiendo o actuar de la manera que quieres que lo hagan.</a:t>
            </a:r>
            <a:endParaRPr lang="es-MX" dirty="0"/>
          </a:p>
        </p:txBody>
      </p:sp>
      <p:pic>
        <p:nvPicPr>
          <p:cNvPr id="6" name="Imagen 5">
            <a:extLst>
              <a:ext uri="{FF2B5EF4-FFF2-40B4-BE49-F238E27FC236}">
                <a16:creationId xmlns:a16="http://schemas.microsoft.com/office/drawing/2014/main" id="{7D19C934-E9A8-EE6C-3C14-C4ED84861E97}"/>
              </a:ext>
            </a:extLst>
          </p:cNvPr>
          <p:cNvPicPr>
            <a:picLocks noChangeAspect="1"/>
          </p:cNvPicPr>
          <p:nvPr/>
        </p:nvPicPr>
        <p:blipFill>
          <a:blip r:embed="rId2"/>
          <a:stretch>
            <a:fillRect/>
          </a:stretch>
        </p:blipFill>
        <p:spPr>
          <a:xfrm>
            <a:off x="7431740" y="2691653"/>
            <a:ext cx="3878179" cy="19229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19714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DD6A4-656E-762F-86D5-C00CCC5BD8EC}"/>
              </a:ext>
            </a:extLst>
          </p:cNvPr>
          <p:cNvSpPr>
            <a:spLocks noGrp="1"/>
          </p:cNvSpPr>
          <p:nvPr>
            <p:ph type="title"/>
          </p:nvPr>
        </p:nvSpPr>
        <p:spPr/>
        <p:txBody>
          <a:bodyPr/>
          <a:lstStyle/>
          <a:p>
            <a:pPr algn="ctr"/>
            <a:r>
              <a:rPr lang="es-MX" b="1" dirty="0"/>
              <a:t>Estructura de las historias: </a:t>
            </a:r>
            <a:br>
              <a:rPr lang="es-MX" b="1" dirty="0"/>
            </a:br>
            <a:r>
              <a:rPr lang="es-MX" b="1" dirty="0"/>
              <a:t>Desenlace  </a:t>
            </a:r>
          </a:p>
        </p:txBody>
      </p:sp>
      <p:sp>
        <p:nvSpPr>
          <p:cNvPr id="3" name="Marcador de contenido 2">
            <a:extLst>
              <a:ext uri="{FF2B5EF4-FFF2-40B4-BE49-F238E27FC236}">
                <a16:creationId xmlns:a16="http://schemas.microsoft.com/office/drawing/2014/main" id="{1AA55D32-7A04-544A-730A-C19EDD85209E}"/>
              </a:ext>
            </a:extLst>
          </p:cNvPr>
          <p:cNvSpPr>
            <a:spLocks noGrp="1"/>
          </p:cNvSpPr>
          <p:nvPr>
            <p:ph idx="1"/>
          </p:nvPr>
        </p:nvSpPr>
        <p:spPr>
          <a:xfrm>
            <a:off x="1667437" y="2608732"/>
            <a:ext cx="5011271" cy="3137644"/>
          </a:xfrm>
        </p:spPr>
        <p:txBody>
          <a:bodyPr>
            <a:normAutofit/>
          </a:bodyPr>
          <a:lstStyle/>
          <a:p>
            <a:pPr marL="0" indent="0" algn="ctr">
              <a:buNone/>
            </a:pPr>
            <a:r>
              <a:rPr lang="es-ES" dirty="0"/>
              <a:t>Dejar totalmente claro a tu audiencia lo que quieres que hacer con la nueva comprensión o conocimiento que les has transmitido. Una forma clásica de terminar una historia es conectarla con el principio.</a:t>
            </a:r>
          </a:p>
          <a:p>
            <a:pPr marL="0" indent="0" algn="ctr">
              <a:buNone/>
            </a:pPr>
            <a:r>
              <a:rPr lang="es-ES" dirty="0"/>
              <a:t> Para concluir, puedes recapitular este problema y la consiguiente necesidad de acción, reiterando la urgencia y preparando a tu audiencia para actuar.</a:t>
            </a:r>
            <a:endParaRPr lang="es-MX" dirty="0"/>
          </a:p>
        </p:txBody>
      </p:sp>
      <p:pic>
        <p:nvPicPr>
          <p:cNvPr id="6" name="Imagen 5">
            <a:extLst>
              <a:ext uri="{FF2B5EF4-FFF2-40B4-BE49-F238E27FC236}">
                <a16:creationId xmlns:a16="http://schemas.microsoft.com/office/drawing/2014/main" id="{20C8FE8D-2D99-A831-6A2B-A12F7353E634}"/>
              </a:ext>
            </a:extLst>
          </p:cNvPr>
          <p:cNvPicPr>
            <a:picLocks noChangeAspect="1"/>
          </p:cNvPicPr>
          <p:nvPr/>
        </p:nvPicPr>
        <p:blipFill>
          <a:blip r:embed="rId2"/>
          <a:stretch>
            <a:fillRect/>
          </a:stretch>
        </p:blipFill>
        <p:spPr>
          <a:xfrm>
            <a:off x="7351057" y="2629743"/>
            <a:ext cx="4066615" cy="2712949"/>
          </a:xfrm>
          <a:prstGeom prst="rect">
            <a:avLst/>
          </a:prstGeom>
        </p:spPr>
      </p:pic>
    </p:spTree>
    <p:extLst>
      <p:ext uri="{BB962C8B-B14F-4D97-AF65-F5344CB8AC3E}">
        <p14:creationId xmlns:p14="http://schemas.microsoft.com/office/powerpoint/2010/main" val="2234393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DD6A4-656E-762F-86D5-C00CCC5BD8EC}"/>
              </a:ext>
            </a:extLst>
          </p:cNvPr>
          <p:cNvSpPr>
            <a:spLocks noGrp="1"/>
          </p:cNvSpPr>
          <p:nvPr>
            <p:ph type="title"/>
          </p:nvPr>
        </p:nvSpPr>
        <p:spPr/>
        <p:txBody>
          <a:bodyPr/>
          <a:lstStyle/>
          <a:p>
            <a:pPr algn="ctr"/>
            <a:r>
              <a:rPr lang="es-MX" b="1" dirty="0"/>
              <a:t>Narrativa: orden cronológico  </a:t>
            </a:r>
          </a:p>
        </p:txBody>
      </p:sp>
      <p:sp>
        <p:nvSpPr>
          <p:cNvPr id="3" name="Marcador de contenido 2">
            <a:extLst>
              <a:ext uri="{FF2B5EF4-FFF2-40B4-BE49-F238E27FC236}">
                <a16:creationId xmlns:a16="http://schemas.microsoft.com/office/drawing/2014/main" id="{1AA55D32-7A04-544A-730A-C19EDD85209E}"/>
              </a:ext>
            </a:extLst>
          </p:cNvPr>
          <p:cNvSpPr>
            <a:spLocks noGrp="1"/>
          </p:cNvSpPr>
          <p:nvPr>
            <p:ph idx="1"/>
          </p:nvPr>
        </p:nvSpPr>
        <p:spPr>
          <a:xfrm>
            <a:off x="1810871" y="2539308"/>
            <a:ext cx="5011271" cy="2319563"/>
          </a:xfrm>
        </p:spPr>
        <p:txBody>
          <a:bodyPr>
            <a:normAutofit/>
          </a:bodyPr>
          <a:lstStyle/>
          <a:p>
            <a:pPr marL="0" indent="0" algn="ctr">
              <a:buNone/>
            </a:pPr>
            <a:r>
              <a:rPr lang="es-ES" dirty="0"/>
              <a:t>A modo de ejemplo, si pensamos en el proceso analítico general, se parece a esto: identificamos un problema, reunimos y analizamos la información para entender mejor la situación, llegamos a un hallazgo o solución, y con base en esto, recomendamos una acción.</a:t>
            </a:r>
            <a:endParaRPr lang="es-MX" dirty="0"/>
          </a:p>
        </p:txBody>
      </p:sp>
      <p:pic>
        <p:nvPicPr>
          <p:cNvPr id="5" name="Imagen 4">
            <a:extLst>
              <a:ext uri="{FF2B5EF4-FFF2-40B4-BE49-F238E27FC236}">
                <a16:creationId xmlns:a16="http://schemas.microsoft.com/office/drawing/2014/main" id="{FA452C52-077E-DE06-B17C-8C4EB3EF26F3}"/>
              </a:ext>
            </a:extLst>
          </p:cNvPr>
          <p:cNvPicPr>
            <a:picLocks noChangeAspect="1"/>
          </p:cNvPicPr>
          <p:nvPr/>
        </p:nvPicPr>
        <p:blipFill>
          <a:blip r:embed="rId2"/>
          <a:stretch>
            <a:fillRect/>
          </a:stretch>
        </p:blipFill>
        <p:spPr>
          <a:xfrm>
            <a:off x="7458634" y="2434198"/>
            <a:ext cx="3798516" cy="25297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34917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DD6A4-656E-762F-86D5-C00CCC5BD8EC}"/>
              </a:ext>
            </a:extLst>
          </p:cNvPr>
          <p:cNvSpPr>
            <a:spLocks noGrp="1"/>
          </p:cNvSpPr>
          <p:nvPr>
            <p:ph type="title"/>
          </p:nvPr>
        </p:nvSpPr>
        <p:spPr/>
        <p:txBody>
          <a:bodyPr/>
          <a:lstStyle/>
          <a:p>
            <a:pPr algn="ctr"/>
            <a:r>
              <a:rPr lang="es-MX" b="1" dirty="0"/>
              <a:t>Narrativa: empezar por el final</a:t>
            </a:r>
          </a:p>
        </p:txBody>
      </p:sp>
      <p:sp>
        <p:nvSpPr>
          <p:cNvPr id="3" name="Marcador de contenido 2">
            <a:extLst>
              <a:ext uri="{FF2B5EF4-FFF2-40B4-BE49-F238E27FC236}">
                <a16:creationId xmlns:a16="http://schemas.microsoft.com/office/drawing/2014/main" id="{1AA55D32-7A04-544A-730A-C19EDD85209E}"/>
              </a:ext>
            </a:extLst>
          </p:cNvPr>
          <p:cNvSpPr>
            <a:spLocks noGrp="1"/>
          </p:cNvSpPr>
          <p:nvPr>
            <p:ph idx="1"/>
          </p:nvPr>
        </p:nvSpPr>
        <p:spPr>
          <a:xfrm>
            <a:off x="1810871" y="2539308"/>
            <a:ext cx="5011271" cy="2319563"/>
          </a:xfrm>
        </p:spPr>
        <p:txBody>
          <a:bodyPr>
            <a:normAutofit/>
          </a:bodyPr>
          <a:lstStyle/>
          <a:p>
            <a:pPr marL="0" indent="0" algn="ctr">
              <a:buNone/>
            </a:pPr>
            <a:r>
              <a:rPr lang="es-ES" dirty="0"/>
              <a:t>Empezar con la llamada a la acción tiene la ventaja adicional de dejar claro de inmediato a tu audiencia qué papel deben desempeñar o qué perspectiva deben tener al analizar el resto de tu presentación o comunicación, y por qué deben seguir escuchando.</a:t>
            </a:r>
            <a:endParaRPr lang="es-MX" dirty="0"/>
          </a:p>
        </p:txBody>
      </p:sp>
      <p:pic>
        <p:nvPicPr>
          <p:cNvPr id="4" name="Imagen 3">
            <a:extLst>
              <a:ext uri="{FF2B5EF4-FFF2-40B4-BE49-F238E27FC236}">
                <a16:creationId xmlns:a16="http://schemas.microsoft.com/office/drawing/2014/main" id="{78DD9D74-2E39-F2C9-FE03-4709EB52438A}"/>
              </a:ext>
            </a:extLst>
          </p:cNvPr>
          <p:cNvPicPr>
            <a:picLocks noChangeAspect="1"/>
          </p:cNvPicPr>
          <p:nvPr/>
        </p:nvPicPr>
        <p:blipFill>
          <a:blip r:embed="rId2">
            <a:duotone>
              <a:prstClr val="black"/>
              <a:schemeClr val="accent3">
                <a:tint val="45000"/>
                <a:satMod val="400000"/>
              </a:schemeClr>
            </a:duotone>
          </a:blip>
          <a:stretch>
            <a:fillRect/>
          </a:stretch>
        </p:blipFill>
        <p:spPr>
          <a:xfrm>
            <a:off x="7730345" y="2166684"/>
            <a:ext cx="3090055" cy="30648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8917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12D97-B38F-B26E-8E69-459CDAEF937A}"/>
              </a:ext>
            </a:extLst>
          </p:cNvPr>
          <p:cNvSpPr>
            <a:spLocks noGrp="1"/>
          </p:cNvSpPr>
          <p:nvPr>
            <p:ph type="title"/>
          </p:nvPr>
        </p:nvSpPr>
        <p:spPr>
          <a:xfrm>
            <a:off x="1371600" y="300316"/>
            <a:ext cx="9601200" cy="1485900"/>
          </a:xfrm>
        </p:spPr>
        <p:txBody>
          <a:bodyPr/>
          <a:lstStyle/>
          <a:p>
            <a:pPr algn="ctr"/>
            <a:r>
              <a:rPr lang="es-ES" b="1" dirty="0"/>
              <a:t>Tácticas para una presentación clara</a:t>
            </a:r>
            <a:endParaRPr lang="es-MX" b="1" dirty="0"/>
          </a:p>
        </p:txBody>
      </p:sp>
      <p:sp>
        <p:nvSpPr>
          <p:cNvPr id="3" name="Marcador de texto 2">
            <a:extLst>
              <a:ext uri="{FF2B5EF4-FFF2-40B4-BE49-F238E27FC236}">
                <a16:creationId xmlns:a16="http://schemas.microsoft.com/office/drawing/2014/main" id="{EA2B67C1-34AF-865E-FCEA-1456506E227A}"/>
              </a:ext>
            </a:extLst>
          </p:cNvPr>
          <p:cNvSpPr>
            <a:spLocks noGrp="1"/>
          </p:cNvSpPr>
          <p:nvPr>
            <p:ph type="body" idx="1"/>
          </p:nvPr>
        </p:nvSpPr>
        <p:spPr>
          <a:xfrm>
            <a:off x="1371600" y="1005119"/>
            <a:ext cx="4443984" cy="823912"/>
          </a:xfrm>
        </p:spPr>
        <p:txBody>
          <a:bodyPr/>
          <a:lstStyle/>
          <a:p>
            <a:pPr algn="ctr"/>
            <a:r>
              <a:rPr lang="es-MX" b="1" dirty="0"/>
              <a:t>Lógica horizontal</a:t>
            </a:r>
          </a:p>
        </p:txBody>
      </p:sp>
      <p:sp>
        <p:nvSpPr>
          <p:cNvPr id="4" name="Marcador de contenido 3">
            <a:extLst>
              <a:ext uri="{FF2B5EF4-FFF2-40B4-BE49-F238E27FC236}">
                <a16:creationId xmlns:a16="http://schemas.microsoft.com/office/drawing/2014/main" id="{EEE27059-D02A-36CA-2BC1-2E1F45CDE9FD}"/>
              </a:ext>
            </a:extLst>
          </p:cNvPr>
          <p:cNvSpPr>
            <a:spLocks noGrp="1"/>
          </p:cNvSpPr>
          <p:nvPr>
            <p:ph sz="half" idx="2"/>
          </p:nvPr>
        </p:nvSpPr>
        <p:spPr>
          <a:xfrm>
            <a:off x="1371600" y="2032216"/>
            <a:ext cx="4443984" cy="2562193"/>
          </a:xfrm>
        </p:spPr>
        <p:txBody>
          <a:bodyPr>
            <a:normAutofit/>
          </a:bodyPr>
          <a:lstStyle/>
          <a:p>
            <a:pPr marL="0" indent="0" algn="ctr">
              <a:lnSpc>
                <a:spcPct val="100000"/>
              </a:lnSpc>
              <a:buNone/>
            </a:pPr>
            <a:r>
              <a:rPr lang="es-ES" dirty="0"/>
              <a:t>La idea detrás de la lógica horizontal es que puedes leer solo el título de la diapositiva de cada diapositiva de tu presentación y, en conjunto, estos fragmentos cuentan la historia general que quieres comunicar.</a:t>
            </a:r>
            <a:endParaRPr lang="es-MX" dirty="0"/>
          </a:p>
        </p:txBody>
      </p:sp>
      <p:sp>
        <p:nvSpPr>
          <p:cNvPr id="5" name="Marcador de texto 4">
            <a:extLst>
              <a:ext uri="{FF2B5EF4-FFF2-40B4-BE49-F238E27FC236}">
                <a16:creationId xmlns:a16="http://schemas.microsoft.com/office/drawing/2014/main" id="{A7192D5D-EF53-1CAC-E863-10F9131C1C1F}"/>
              </a:ext>
            </a:extLst>
          </p:cNvPr>
          <p:cNvSpPr>
            <a:spLocks noGrp="1"/>
          </p:cNvSpPr>
          <p:nvPr>
            <p:ph type="body" sz="quarter" idx="3"/>
          </p:nvPr>
        </p:nvSpPr>
        <p:spPr>
          <a:xfrm>
            <a:off x="6525014" y="1005119"/>
            <a:ext cx="4443984" cy="823912"/>
          </a:xfrm>
        </p:spPr>
        <p:txBody>
          <a:bodyPr/>
          <a:lstStyle/>
          <a:p>
            <a:pPr algn="ctr"/>
            <a:r>
              <a:rPr lang="es-MX" b="1" dirty="0"/>
              <a:t>Lógica vertical</a:t>
            </a:r>
          </a:p>
        </p:txBody>
      </p:sp>
      <p:sp>
        <p:nvSpPr>
          <p:cNvPr id="6" name="Marcador de contenido 5">
            <a:extLst>
              <a:ext uri="{FF2B5EF4-FFF2-40B4-BE49-F238E27FC236}">
                <a16:creationId xmlns:a16="http://schemas.microsoft.com/office/drawing/2014/main" id="{C3AF8F44-CA84-C263-D2D4-7DA3D957BF21}"/>
              </a:ext>
            </a:extLst>
          </p:cNvPr>
          <p:cNvSpPr>
            <a:spLocks noGrp="1"/>
          </p:cNvSpPr>
          <p:nvPr>
            <p:ph sz="quarter" idx="4"/>
          </p:nvPr>
        </p:nvSpPr>
        <p:spPr>
          <a:xfrm>
            <a:off x="6525014" y="2032216"/>
            <a:ext cx="4443984" cy="2562193"/>
          </a:xfrm>
        </p:spPr>
        <p:txBody>
          <a:bodyPr>
            <a:normAutofit/>
          </a:bodyPr>
          <a:lstStyle/>
          <a:p>
            <a:pPr marL="0" indent="0" algn="ctr">
              <a:lnSpc>
                <a:spcPct val="100000"/>
              </a:lnSpc>
              <a:buNone/>
            </a:pPr>
            <a:r>
              <a:rPr lang="es-ES" dirty="0"/>
              <a:t>Significa que toda la información de una diapositiva se refuerza a sí misma. El contenido refuerza el título y viceversa. Las palabras refuerzan lo visual y viceversa. No hay información superflua ni irrelevante. </a:t>
            </a:r>
            <a:endParaRPr lang="es-MX" dirty="0"/>
          </a:p>
        </p:txBody>
      </p:sp>
      <p:pic>
        <p:nvPicPr>
          <p:cNvPr id="8" name="Imagen 7">
            <a:extLst>
              <a:ext uri="{FF2B5EF4-FFF2-40B4-BE49-F238E27FC236}">
                <a16:creationId xmlns:a16="http://schemas.microsoft.com/office/drawing/2014/main" id="{0A0494D9-5F1D-74DD-BEBE-EDECA85DC858}"/>
              </a:ext>
            </a:extLst>
          </p:cNvPr>
          <p:cNvPicPr>
            <a:picLocks noChangeAspect="1"/>
          </p:cNvPicPr>
          <p:nvPr/>
        </p:nvPicPr>
        <p:blipFill>
          <a:blip r:embed="rId2">
            <a:duotone>
              <a:prstClr val="black"/>
              <a:srgbClr val="D9C3A5">
                <a:tint val="50000"/>
                <a:satMod val="180000"/>
              </a:srgbClr>
            </a:duotone>
          </a:blip>
          <a:stretch>
            <a:fillRect/>
          </a:stretch>
        </p:blipFill>
        <p:spPr>
          <a:xfrm>
            <a:off x="1712257" y="4312024"/>
            <a:ext cx="3709123" cy="2245660"/>
          </a:xfrm>
          <a:prstGeom prst="rect">
            <a:avLst/>
          </a:prstGeom>
          <a:ln>
            <a:noFill/>
          </a:ln>
          <a:effectLst>
            <a:outerShdw blurRad="190500" algn="tl" rotWithShape="0">
              <a:srgbClr val="000000">
                <a:alpha val="70000"/>
              </a:srgbClr>
            </a:outerShdw>
          </a:effectLst>
        </p:spPr>
      </p:pic>
      <p:pic>
        <p:nvPicPr>
          <p:cNvPr id="10" name="Imagen 9">
            <a:extLst>
              <a:ext uri="{FF2B5EF4-FFF2-40B4-BE49-F238E27FC236}">
                <a16:creationId xmlns:a16="http://schemas.microsoft.com/office/drawing/2014/main" id="{BC56C579-90FA-06E2-7955-CE184F513D8C}"/>
              </a:ext>
            </a:extLst>
          </p:cNvPr>
          <p:cNvPicPr>
            <a:picLocks noChangeAspect="1"/>
          </p:cNvPicPr>
          <p:nvPr/>
        </p:nvPicPr>
        <p:blipFill>
          <a:blip r:embed="rId3">
            <a:duotone>
              <a:prstClr val="black"/>
              <a:srgbClr val="D9C3A5">
                <a:tint val="50000"/>
                <a:satMod val="180000"/>
              </a:srgbClr>
            </a:duotone>
          </a:blip>
          <a:stretch>
            <a:fillRect/>
          </a:stretch>
        </p:blipFill>
        <p:spPr>
          <a:xfrm>
            <a:off x="7317852" y="4312024"/>
            <a:ext cx="3055531" cy="22464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06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12D97-B38F-B26E-8E69-459CDAEF937A}"/>
              </a:ext>
            </a:extLst>
          </p:cNvPr>
          <p:cNvSpPr>
            <a:spLocks noGrp="1"/>
          </p:cNvSpPr>
          <p:nvPr>
            <p:ph type="title"/>
          </p:nvPr>
        </p:nvSpPr>
        <p:spPr>
          <a:xfrm>
            <a:off x="1371600" y="300316"/>
            <a:ext cx="9601200" cy="1485900"/>
          </a:xfrm>
        </p:spPr>
        <p:txBody>
          <a:bodyPr/>
          <a:lstStyle/>
          <a:p>
            <a:pPr algn="ctr"/>
            <a:r>
              <a:rPr lang="es-ES" b="1" dirty="0"/>
              <a:t>Tácticas para una presentación clara</a:t>
            </a:r>
            <a:endParaRPr lang="es-MX" b="1" dirty="0"/>
          </a:p>
        </p:txBody>
      </p:sp>
      <p:sp>
        <p:nvSpPr>
          <p:cNvPr id="3" name="Marcador de texto 2">
            <a:extLst>
              <a:ext uri="{FF2B5EF4-FFF2-40B4-BE49-F238E27FC236}">
                <a16:creationId xmlns:a16="http://schemas.microsoft.com/office/drawing/2014/main" id="{EA2B67C1-34AF-865E-FCEA-1456506E227A}"/>
              </a:ext>
            </a:extLst>
          </p:cNvPr>
          <p:cNvSpPr>
            <a:spLocks noGrp="1"/>
          </p:cNvSpPr>
          <p:nvPr>
            <p:ph type="body" idx="1"/>
          </p:nvPr>
        </p:nvSpPr>
        <p:spPr>
          <a:xfrm>
            <a:off x="1371600" y="1005119"/>
            <a:ext cx="4443984" cy="823912"/>
          </a:xfrm>
        </p:spPr>
        <p:txBody>
          <a:bodyPr/>
          <a:lstStyle/>
          <a:p>
            <a:pPr algn="ctr"/>
            <a:r>
              <a:rPr lang="es-MX" sz="2800" b="1" dirty="0"/>
              <a:t>Evaluar el tipo de audiencia</a:t>
            </a:r>
          </a:p>
        </p:txBody>
      </p:sp>
      <p:sp>
        <p:nvSpPr>
          <p:cNvPr id="4" name="Marcador de contenido 3">
            <a:extLst>
              <a:ext uri="{FF2B5EF4-FFF2-40B4-BE49-F238E27FC236}">
                <a16:creationId xmlns:a16="http://schemas.microsoft.com/office/drawing/2014/main" id="{EEE27059-D02A-36CA-2BC1-2E1F45CDE9FD}"/>
              </a:ext>
            </a:extLst>
          </p:cNvPr>
          <p:cNvSpPr>
            <a:spLocks noGrp="1"/>
          </p:cNvSpPr>
          <p:nvPr>
            <p:ph sz="half" idx="2"/>
          </p:nvPr>
        </p:nvSpPr>
        <p:spPr>
          <a:xfrm>
            <a:off x="1371600" y="2032216"/>
            <a:ext cx="4443984" cy="2562193"/>
          </a:xfrm>
        </p:spPr>
        <p:txBody>
          <a:bodyPr>
            <a:normAutofit/>
          </a:bodyPr>
          <a:lstStyle/>
          <a:p>
            <a:pPr marL="0" indent="0" algn="ctr">
              <a:lnSpc>
                <a:spcPct val="100000"/>
              </a:lnSpc>
              <a:buNone/>
            </a:pPr>
            <a:r>
              <a:rPr lang="es-ES" dirty="0"/>
              <a:t>Es clave para adaptar el contenido, el lenguaje y el enfoque, asegurando que el mensaje sea claro y relevante.</a:t>
            </a:r>
            <a:endParaRPr lang="es-MX" dirty="0"/>
          </a:p>
        </p:txBody>
      </p:sp>
      <p:sp>
        <p:nvSpPr>
          <p:cNvPr id="5" name="Marcador de texto 4">
            <a:extLst>
              <a:ext uri="{FF2B5EF4-FFF2-40B4-BE49-F238E27FC236}">
                <a16:creationId xmlns:a16="http://schemas.microsoft.com/office/drawing/2014/main" id="{A7192D5D-EF53-1CAC-E863-10F9131C1C1F}"/>
              </a:ext>
            </a:extLst>
          </p:cNvPr>
          <p:cNvSpPr>
            <a:spLocks noGrp="1"/>
          </p:cNvSpPr>
          <p:nvPr>
            <p:ph type="body" sz="quarter" idx="3"/>
          </p:nvPr>
        </p:nvSpPr>
        <p:spPr>
          <a:xfrm>
            <a:off x="6525014" y="1005119"/>
            <a:ext cx="4443984" cy="823912"/>
          </a:xfrm>
        </p:spPr>
        <p:txBody>
          <a:bodyPr/>
          <a:lstStyle/>
          <a:p>
            <a:pPr algn="ctr"/>
            <a:r>
              <a:rPr lang="es-MX" b="1" dirty="0"/>
              <a:t>Cambio de perspectiva</a:t>
            </a:r>
          </a:p>
        </p:txBody>
      </p:sp>
      <p:sp>
        <p:nvSpPr>
          <p:cNvPr id="6" name="Marcador de contenido 5">
            <a:extLst>
              <a:ext uri="{FF2B5EF4-FFF2-40B4-BE49-F238E27FC236}">
                <a16:creationId xmlns:a16="http://schemas.microsoft.com/office/drawing/2014/main" id="{C3AF8F44-CA84-C263-D2D4-7DA3D957BF21}"/>
              </a:ext>
            </a:extLst>
          </p:cNvPr>
          <p:cNvSpPr>
            <a:spLocks noGrp="1"/>
          </p:cNvSpPr>
          <p:nvPr>
            <p:ph sz="quarter" idx="4"/>
          </p:nvPr>
        </p:nvSpPr>
        <p:spPr>
          <a:xfrm>
            <a:off x="6525014" y="2032216"/>
            <a:ext cx="4443984" cy="2562193"/>
          </a:xfrm>
        </p:spPr>
        <p:txBody>
          <a:bodyPr>
            <a:normAutofit/>
          </a:bodyPr>
          <a:lstStyle/>
          <a:p>
            <a:pPr marL="0" indent="0" algn="ctr">
              <a:lnSpc>
                <a:spcPct val="100000"/>
              </a:lnSpc>
              <a:buNone/>
            </a:pPr>
            <a:r>
              <a:rPr lang="es-ES" dirty="0"/>
              <a:t>Permite obtener retroalimentación valiosa, detectar posibles puntos confusos y ganar confianza, mejorando así la efectividad de la comunicación.</a:t>
            </a:r>
            <a:endParaRPr lang="es-MX" dirty="0"/>
          </a:p>
        </p:txBody>
      </p:sp>
      <p:pic>
        <p:nvPicPr>
          <p:cNvPr id="7" name="Imagen 6">
            <a:extLst>
              <a:ext uri="{FF2B5EF4-FFF2-40B4-BE49-F238E27FC236}">
                <a16:creationId xmlns:a16="http://schemas.microsoft.com/office/drawing/2014/main" id="{A4378595-B8AA-B835-A326-24F61345CBF5}"/>
              </a:ext>
            </a:extLst>
          </p:cNvPr>
          <p:cNvPicPr>
            <a:picLocks noChangeAspect="1"/>
          </p:cNvPicPr>
          <p:nvPr/>
        </p:nvPicPr>
        <p:blipFill>
          <a:blip r:embed="rId2"/>
          <a:stretch>
            <a:fillRect/>
          </a:stretch>
        </p:blipFill>
        <p:spPr>
          <a:xfrm>
            <a:off x="1840992" y="3429000"/>
            <a:ext cx="3505200" cy="2838450"/>
          </a:xfrm>
          <a:prstGeom prst="rect">
            <a:avLst/>
          </a:prstGeom>
          <a:ln>
            <a:noFill/>
          </a:ln>
          <a:effectLst>
            <a:outerShdw blurRad="190500" algn="tl" rotWithShape="0">
              <a:srgbClr val="000000">
                <a:alpha val="70000"/>
              </a:srgbClr>
            </a:outerShdw>
          </a:effectLst>
        </p:spPr>
      </p:pic>
      <p:pic>
        <p:nvPicPr>
          <p:cNvPr id="9" name="Imagen 8">
            <a:extLst>
              <a:ext uri="{FF2B5EF4-FFF2-40B4-BE49-F238E27FC236}">
                <a16:creationId xmlns:a16="http://schemas.microsoft.com/office/drawing/2014/main" id="{8C47AA61-9D8A-87F9-1D20-80C79852B426}"/>
              </a:ext>
            </a:extLst>
          </p:cNvPr>
          <p:cNvPicPr>
            <a:picLocks noChangeAspect="1"/>
          </p:cNvPicPr>
          <p:nvPr/>
        </p:nvPicPr>
        <p:blipFill>
          <a:blip r:embed="rId3">
            <a:duotone>
              <a:prstClr val="black"/>
              <a:srgbClr val="D9C3A5">
                <a:tint val="50000"/>
                <a:satMod val="180000"/>
              </a:srgbClr>
            </a:duotone>
          </a:blip>
          <a:stretch>
            <a:fillRect/>
          </a:stretch>
        </p:blipFill>
        <p:spPr>
          <a:xfrm>
            <a:off x="7280156" y="3719512"/>
            <a:ext cx="2933700" cy="22574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2995683"/>
      </p:ext>
    </p:extLst>
  </p:cSld>
  <p:clrMapOvr>
    <a:masterClrMapping/>
  </p:clrMapOvr>
</p:sld>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TM10001105[[fn=Recorte]]</Template>
  <TotalTime>1886</TotalTime>
  <Words>470</Words>
  <Application>Microsoft Office PowerPoint</Application>
  <PresentationFormat>Panorámica</PresentationFormat>
  <Paragraphs>27</Paragraphs>
  <Slides>10</Slides>
  <Notes>0</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10</vt:i4>
      </vt:variant>
    </vt:vector>
  </HeadingPairs>
  <TitlesOfParts>
    <vt:vector size="12" baseType="lpstr">
      <vt:lpstr>Franklin Gothic Book</vt:lpstr>
      <vt:lpstr>Recorte</vt:lpstr>
      <vt:lpstr>Capitulo 7 - lessons in storytelling (Construir historias/presentaciones) </vt:lpstr>
      <vt:lpstr>Objetivo del capítulo</vt:lpstr>
      <vt:lpstr>Estructura de las historias:  Inicio  </vt:lpstr>
      <vt:lpstr>Estructura de las historias:  Desarrollo  </vt:lpstr>
      <vt:lpstr>Estructura de las historias:  Desenlace  </vt:lpstr>
      <vt:lpstr>Narrativa: orden cronológico  </vt:lpstr>
      <vt:lpstr>Narrativa: empezar por el final</vt:lpstr>
      <vt:lpstr>Tácticas para una presentación clara</vt:lpstr>
      <vt:lpstr>Tácticas para una presentación clara</vt:lpstr>
      <vt:lpstr>¡Muchas 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 Capitulo 7</dc:title>
  <dc:creator>Rodrigo LH</dc:creator>
  <cp:lastModifiedBy>Rodrigo LH</cp:lastModifiedBy>
  <cp:revision>12</cp:revision>
  <dcterms:created xsi:type="dcterms:W3CDTF">2025-03-02T20:13:58Z</dcterms:created>
  <dcterms:modified xsi:type="dcterms:W3CDTF">2025-04-16T10:18:58Z</dcterms:modified>
</cp:coreProperties>
</file>